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67" r:id="rId8"/>
    <p:sldId id="268" r:id="rId9"/>
    <p:sldId id="269" r:id="rId10"/>
    <p:sldId id="259" r:id="rId11"/>
    <p:sldId id="260" r:id="rId12"/>
    <p:sldId id="261" r:id="rId13"/>
    <p:sldId id="262" r:id="rId14"/>
    <p:sldId id="270" r:id="rId15"/>
    <p:sldId id="271" r:id="rId16"/>
    <p:sldId id="272" r:id="rId17"/>
    <p:sldId id="273" r:id="rId18"/>
    <p:sldId id="26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5FDAD57-BA30-49CC-8FA7-1822C2BC902B}"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334235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FDAD57-BA30-49CC-8FA7-1822C2BC902B}"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2647545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FDAD57-BA30-49CC-8FA7-1822C2BC902B}"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4177406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FDAD57-BA30-49CC-8FA7-1822C2BC902B}"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1736341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FDAD57-BA30-49CC-8FA7-1822C2BC902B}"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405846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5FDAD57-BA30-49CC-8FA7-1822C2BC902B}"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1444415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5FDAD57-BA30-49CC-8FA7-1822C2BC902B}" type="datetimeFigureOut">
              <a:rPr lang="en-US" smtClean="0"/>
              <a:t>4/12/2022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128522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5FDAD57-BA30-49CC-8FA7-1822C2BC902B}" type="datetimeFigureOut">
              <a:rPr lang="en-US" smtClean="0"/>
              <a:t>4/12/2022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1405269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DAD57-BA30-49CC-8FA7-1822C2BC902B}" type="datetimeFigureOut">
              <a:rPr lang="en-US" smtClean="0"/>
              <a:t>4/12/2022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4106479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FDAD57-BA30-49CC-8FA7-1822C2BC902B}"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349548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FDAD57-BA30-49CC-8FA7-1822C2BC902B}"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2A391-DB62-48FD-B267-2E4BC4EB2093}" type="slidenum">
              <a:rPr lang="en-US" smtClean="0"/>
              <a:t>‹#›</a:t>
            </a:fld>
            <a:endParaRPr lang="en-US"/>
          </a:p>
        </p:txBody>
      </p:sp>
    </p:spTree>
    <p:extLst>
      <p:ext uri="{BB962C8B-B14F-4D97-AF65-F5344CB8AC3E}">
        <p14:creationId xmlns:p14="http://schemas.microsoft.com/office/powerpoint/2010/main" val="555118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DAD57-BA30-49CC-8FA7-1822C2BC902B}" type="datetimeFigureOut">
              <a:rPr lang="en-US" smtClean="0"/>
              <a:t>4/12/2022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2A391-DB62-48FD-B267-2E4BC4EB2093}" type="slidenum">
              <a:rPr lang="en-US" smtClean="0"/>
              <a:t>‹#›</a:t>
            </a:fld>
            <a:endParaRPr lang="en-US"/>
          </a:p>
        </p:txBody>
      </p:sp>
    </p:spTree>
    <p:extLst>
      <p:ext uri="{BB962C8B-B14F-4D97-AF65-F5344CB8AC3E}">
        <p14:creationId xmlns:p14="http://schemas.microsoft.com/office/powerpoint/2010/main" val="2035819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1.xml" /><Relationship Id="rId4" Type="http://schemas.openxmlformats.org/officeDocument/2006/relationships/image" Target="../media/image2.png" /></Relationships>
</file>

<file path=ppt/slides/_rels/slide10.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1.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3.emf" /><Relationship Id="rId1" Type="http://schemas.openxmlformats.org/officeDocument/2006/relationships/slideLayout" Target="../slideLayouts/slideLayout2.xml" /><Relationship Id="rId5" Type="http://schemas.openxmlformats.org/officeDocument/2006/relationships/image" Target="../media/image2.png" /><Relationship Id="rId4" Type="http://schemas.microsoft.com/office/2007/relationships/hdphoto" Target="../media/hdphoto1.wdp" /></Relationships>
</file>

<file path=ppt/slides/_rels/slide13.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4.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7.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8.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3.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4.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5.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6.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7.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8.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9.xml.rels><?xml version="1.0" encoding="UTF-8" standalone="yes"?>
<Relationships xmlns="http://schemas.openxmlformats.org/package/2006/relationships"><Relationship Id="rId3" Type="http://schemas.microsoft.com/office/2007/relationships/hdphoto" Target="../media/hdphoto1.wdp" /><Relationship Id="rId2" Type="http://schemas.openxmlformats.org/officeDocument/2006/relationships/image" Target="../media/image1.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4"/>
          <p:cNvSpPr/>
          <p:nvPr/>
        </p:nvSpPr>
        <p:spPr>
          <a:xfrm>
            <a:off x="2926080" y="6022848"/>
            <a:ext cx="6248400"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pPr algn="ctr"/>
            <a:r>
              <a:rPr lang="en-US" sz="2400" b="1" dirty="0">
                <a:solidFill>
                  <a:schemeClr val="bg1"/>
                </a:solidFill>
              </a:rPr>
              <a:t>GYNAECOLOGY 20th	</a:t>
            </a:r>
          </a:p>
          <a:p>
            <a:pPr algn="ctr"/>
            <a:r>
              <a:rPr lang="en-US" sz="2400" b="1" dirty="0">
                <a:solidFill>
                  <a:schemeClr val="bg1"/>
                </a:solidFill>
              </a:rPr>
              <a:t>EDITION by Ten Teachers</a:t>
            </a:r>
            <a:endParaRPr sz="2400" b="1" dirty="0">
              <a:solidFill>
                <a:schemeClr val="bg1"/>
              </a:solidFill>
            </a:endParaRPr>
          </a:p>
        </p:txBody>
      </p:sp>
      <p:sp>
        <p:nvSpPr>
          <p:cNvPr id="10" name="Rectangle 9"/>
          <p:cNvSpPr/>
          <p:nvPr/>
        </p:nvSpPr>
        <p:spPr>
          <a:xfrm>
            <a:off x="2647353" y="1720035"/>
            <a:ext cx="6732212" cy="2400657"/>
          </a:xfrm>
          <a:prstGeom prst="rect">
            <a:avLst/>
          </a:prstGeom>
        </p:spPr>
        <p:txBody>
          <a:bodyPr wrap="square">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2800" b="1" kern="0" dirty="0">
                <a:solidFill>
                  <a:srgbClr val="000000"/>
                </a:solidFill>
                <a:latin typeface="Times New Roman" pitchFamily="18" charset="0"/>
                <a:cs typeface="Times New Roman" pitchFamily="18" charset="0"/>
              </a:rPr>
              <a:t>REPRODUCTIVE BLOCK </a:t>
            </a:r>
            <a:endParaRPr kumimoji="0" lang="en-US" sz="2800" b="1" i="0" u="none" strike="noStrike" kern="0" cap="none" spc="0" normalizeH="0" baseline="0" noProof="0" dirty="0">
              <a:ln>
                <a:noFill/>
              </a:ln>
              <a:solidFill>
                <a:srgbClr val="000000"/>
              </a:solidFill>
              <a:effectLst/>
              <a:uLnTx/>
              <a:uFillTx/>
              <a:latin typeface="Times New Roman" pitchFamily="18" charset="0"/>
              <a:cs typeface="Times New Roman" pitchFamily="18" charset="0"/>
            </a:endParaRPr>
          </a:p>
          <a:p>
            <a:pPr lvl="0" fontAlgn="base">
              <a:spcBef>
                <a:spcPct val="0"/>
              </a:spcBef>
              <a:spcAft>
                <a:spcPct val="0"/>
              </a:spcAft>
              <a:defRPr/>
            </a:pPr>
            <a:r>
              <a:rPr lang="en-US" b="1" kern="0" dirty="0">
                <a:solidFill>
                  <a:srgbClr val="000000"/>
                </a:solidFill>
              </a:rPr>
              <a:t>Lecture </a:t>
            </a:r>
          </a:p>
          <a:p>
            <a:pPr lvl="0" fontAlgn="base">
              <a:spcBef>
                <a:spcPct val="0"/>
              </a:spcBef>
              <a:spcAft>
                <a:spcPct val="0"/>
              </a:spcAft>
              <a:defRPr/>
            </a:pPr>
            <a:r>
              <a:rPr lang="en-US" b="1" kern="0" dirty="0">
                <a:solidFill>
                  <a:srgbClr val="000000"/>
                </a:solidFill>
              </a:rPr>
              <a:t>Duration : 1 hour </a:t>
            </a:r>
          </a:p>
          <a:p>
            <a:pPr lvl="0" algn="ctr" fontAlgn="base">
              <a:spcBef>
                <a:spcPct val="0"/>
              </a:spcBef>
              <a:spcAft>
                <a:spcPct val="0"/>
              </a:spcAft>
              <a:defRPr/>
            </a:pPr>
            <a:r>
              <a:rPr lang="en-US" sz="3200" dirty="0"/>
              <a:t>Induction of </a:t>
            </a:r>
            <a:r>
              <a:rPr lang="en-US" sz="3200" dirty="0" err="1"/>
              <a:t>labour</a:t>
            </a:r>
            <a:endParaRPr lang="en-US" sz="3200" dirty="0"/>
          </a:p>
          <a:p>
            <a:pPr lvl="0" algn="ctr" fontAlgn="base">
              <a:spcBef>
                <a:spcPct val="0"/>
              </a:spcBef>
              <a:spcAft>
                <a:spcPct val="0"/>
              </a:spcAft>
              <a:defRPr/>
            </a:pPr>
            <a:r>
              <a:rPr lang="en-US" b="1" i="1" dirty="0">
                <a:solidFill>
                  <a:srgbClr val="FF0000"/>
                </a:solidFill>
                <a:latin typeface="Times New Roman" pitchFamily="18" charset="0"/>
                <a:cs typeface="Times New Roman" pitchFamily="18" charset="0"/>
              </a:rPr>
              <a:t>Presented by </a:t>
            </a:r>
          </a:p>
          <a:p>
            <a:pPr algn="ctr" fontAlgn="base">
              <a:spcBef>
                <a:spcPct val="0"/>
              </a:spcBef>
              <a:spcAft>
                <a:spcPct val="0"/>
              </a:spcAft>
              <a:defRPr/>
            </a:pPr>
            <a:r>
              <a:rPr lang="en-US" b="1" i="1" dirty="0">
                <a:solidFill>
                  <a:srgbClr val="FF0000"/>
                </a:solidFill>
                <a:latin typeface="Times New Roman" pitchFamily="18" charset="0"/>
                <a:cs typeface="Times New Roman" pitchFamily="18" charset="0"/>
              </a:rPr>
              <a:t>Dr.RAYA MUSLIM AL HASSAN</a:t>
            </a:r>
            <a:endParaRPr lang="en-US" sz="1600" b="1" i="1" dirty="0">
              <a:solidFill>
                <a:srgbClr val="FF0000"/>
              </a:solidFill>
              <a:latin typeface="Times New Roman" pitchFamily="18" charset="0"/>
              <a:cs typeface="Times New Roman" pitchFamily="18"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b="1" i="0" u="none" strike="noStrike" kern="0" cap="none" spc="0" normalizeH="0" baseline="0" noProof="0" dirty="0">
              <a:ln>
                <a:noFill/>
              </a:ln>
              <a:solidFill>
                <a:srgbClr val="000000"/>
              </a:solidFill>
              <a:effectLst/>
              <a:uLnTx/>
              <a:uFillTx/>
            </a:endParaRPr>
          </a:p>
        </p:txBody>
      </p:sp>
      <p:sp>
        <p:nvSpPr>
          <p:cNvPr id="11" name="Rectangle 10"/>
          <p:cNvSpPr/>
          <p:nvPr/>
        </p:nvSpPr>
        <p:spPr>
          <a:xfrm>
            <a:off x="2360741" y="3780112"/>
            <a:ext cx="8086808" cy="1938992"/>
          </a:xfrm>
          <a:prstGeom prst="rect">
            <a:avLst/>
          </a:prstGeom>
        </p:spPr>
        <p:txBody>
          <a:bodyPr wrap="square">
            <a:spAutoFit/>
          </a:bodyPr>
          <a:lstStyle/>
          <a:p>
            <a:pPr algn="l" fontAlgn="base">
              <a:spcBef>
                <a:spcPct val="0"/>
              </a:spcBef>
              <a:spcAft>
                <a:spcPct val="0"/>
              </a:spcAft>
            </a:pPr>
            <a:r>
              <a:rPr lang="en-US" sz="2400" b="1" dirty="0">
                <a:solidFill>
                  <a:srgbClr val="000000"/>
                </a:solidFill>
                <a:cs typeface="+mj-cs"/>
              </a:rPr>
              <a:t>Block staff:</a:t>
            </a:r>
          </a:p>
          <a:p>
            <a:pPr fontAlgn="base">
              <a:spcBef>
                <a:spcPct val="0"/>
              </a:spcBef>
              <a:spcAft>
                <a:spcPct val="0"/>
              </a:spcAft>
            </a:pPr>
            <a:r>
              <a:rPr lang="en-US" sz="2400" dirty="0">
                <a:solidFill>
                  <a:srgbClr val="FF0000"/>
                </a:solidFill>
                <a:cs typeface="+mj-cs"/>
              </a:rPr>
              <a:t>Dr.Raya Muslim Al Hassan (block leader)          </a:t>
            </a:r>
            <a:endParaRPr lang="en-US" sz="2400" dirty="0">
              <a:solidFill>
                <a:srgbClr val="000000"/>
              </a:solidFill>
              <a:cs typeface="+mj-cs"/>
            </a:endParaRPr>
          </a:p>
          <a:p>
            <a:pPr fontAlgn="base">
              <a:spcBef>
                <a:spcPct val="0"/>
              </a:spcBef>
              <a:spcAft>
                <a:spcPct val="0"/>
              </a:spcAft>
            </a:pPr>
            <a:r>
              <a:rPr lang="en-US" sz="2400" dirty="0" err="1">
                <a:solidFill>
                  <a:srgbClr val="000000"/>
                </a:solidFill>
              </a:rPr>
              <a:t>Dr.Marwa</a:t>
            </a:r>
            <a:r>
              <a:rPr lang="en-US" sz="2400" dirty="0">
                <a:solidFill>
                  <a:srgbClr val="000000"/>
                </a:solidFill>
              </a:rPr>
              <a:t> </a:t>
            </a:r>
            <a:r>
              <a:rPr lang="en-US" sz="2400" dirty="0" err="1">
                <a:solidFill>
                  <a:srgbClr val="000000"/>
                </a:solidFill>
              </a:rPr>
              <a:t>Sadik</a:t>
            </a:r>
            <a:r>
              <a:rPr lang="en-US" sz="2400" dirty="0">
                <a:solidFill>
                  <a:srgbClr val="000000"/>
                </a:solidFill>
              </a:rPr>
              <a:t>  </a:t>
            </a:r>
            <a:r>
              <a:rPr lang="en-US" sz="2400" dirty="0">
                <a:solidFill>
                  <a:srgbClr val="000000"/>
                </a:solidFill>
                <a:cs typeface="+mj-cs"/>
              </a:rPr>
              <a:t>(</a:t>
            </a:r>
            <a:r>
              <a:rPr lang="en-US" sz="2400" dirty="0" err="1">
                <a:solidFill>
                  <a:srgbClr val="000000"/>
                </a:solidFill>
                <a:cs typeface="+mj-cs"/>
              </a:rPr>
              <a:t>coleader</a:t>
            </a:r>
            <a:r>
              <a:rPr lang="en-US" sz="2400" dirty="0">
                <a:solidFill>
                  <a:srgbClr val="000000"/>
                </a:solidFill>
                <a:cs typeface="+mj-cs"/>
              </a:rPr>
              <a:t>)                                             </a:t>
            </a:r>
          </a:p>
          <a:p>
            <a:pPr fontAlgn="base">
              <a:spcBef>
                <a:spcPct val="0"/>
              </a:spcBef>
              <a:spcAft>
                <a:spcPct val="0"/>
              </a:spcAft>
            </a:pPr>
            <a:r>
              <a:rPr lang="en-US" sz="2400" dirty="0">
                <a:solidFill>
                  <a:srgbClr val="000000"/>
                </a:solidFill>
              </a:rPr>
              <a:t>Dr. Abdul </a:t>
            </a:r>
            <a:r>
              <a:rPr lang="en-US" sz="2400" dirty="0" err="1">
                <a:solidFill>
                  <a:srgbClr val="000000"/>
                </a:solidFill>
              </a:rPr>
              <a:t>kareem</a:t>
            </a:r>
            <a:r>
              <a:rPr lang="en-US" sz="2400" dirty="0">
                <a:solidFill>
                  <a:srgbClr val="000000"/>
                </a:solidFill>
              </a:rPr>
              <a:t> Hussain </a:t>
            </a:r>
            <a:r>
              <a:rPr lang="en-US" sz="2400" dirty="0" err="1">
                <a:solidFill>
                  <a:srgbClr val="000000"/>
                </a:solidFill>
              </a:rPr>
              <a:t>Subber</a:t>
            </a:r>
            <a:r>
              <a:rPr lang="en-US" sz="2400" dirty="0">
                <a:solidFill>
                  <a:srgbClr val="000000"/>
                </a:solidFill>
              </a:rPr>
              <a:t> </a:t>
            </a:r>
          </a:p>
          <a:p>
            <a:pPr fontAlgn="base">
              <a:spcBef>
                <a:spcPct val="0"/>
              </a:spcBef>
              <a:spcAft>
                <a:spcPct val="0"/>
              </a:spcAft>
            </a:pPr>
            <a:r>
              <a:rPr lang="en-US" sz="2400" dirty="0" err="1">
                <a:solidFill>
                  <a:srgbClr val="000000"/>
                </a:solidFill>
              </a:rPr>
              <a:t>Dr.Alaa</a:t>
            </a:r>
            <a:r>
              <a:rPr lang="en-US" sz="2400" dirty="0">
                <a:solidFill>
                  <a:srgbClr val="000000"/>
                </a:solidFill>
              </a:rPr>
              <a:t> </a:t>
            </a:r>
            <a:r>
              <a:rPr lang="en-US" sz="2400" dirty="0" err="1">
                <a:solidFill>
                  <a:srgbClr val="000000"/>
                </a:solidFill>
              </a:rPr>
              <a:t>Hufdhi</a:t>
            </a:r>
            <a:endParaRPr lang="en-US" sz="2400" dirty="0">
              <a:solidFill>
                <a:srgbClr val="000000"/>
              </a:solidFill>
            </a:endParaRPr>
          </a:p>
        </p:txBody>
      </p:sp>
      <p:sp>
        <p:nvSpPr>
          <p:cNvPr id="12" name="Rectangle 11"/>
          <p:cNvSpPr/>
          <p:nvPr/>
        </p:nvSpPr>
        <p:spPr>
          <a:xfrm>
            <a:off x="2949173" y="858014"/>
            <a:ext cx="5907406" cy="954107"/>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0" cap="none" spc="0" normalizeH="0" baseline="0" noProof="0" dirty="0">
                <a:ln>
                  <a:noFill/>
                </a:ln>
                <a:solidFill>
                  <a:srgbClr val="000000"/>
                </a:solidFill>
                <a:effectLst/>
                <a:uLnTx/>
                <a:uFillTx/>
              </a:rPr>
              <a:t>Academic year 2021-2022</a:t>
            </a:r>
          </a:p>
          <a:p>
            <a:pPr marL="0" marR="0" lvl="0" indent="0" algn="ctr" defTabSz="914400" rtl="0" eaLnBrk="1" fontAlgn="base" latinLnBrk="0" hangingPunct="1">
              <a:lnSpc>
                <a:spcPct val="100000"/>
              </a:lnSpc>
              <a:spcBef>
                <a:spcPct val="0"/>
              </a:spcBef>
              <a:spcAft>
                <a:spcPct val="0"/>
              </a:spcAft>
              <a:buClrTx/>
              <a:buSzTx/>
              <a:buFontTx/>
              <a:buNone/>
              <a:tabLst/>
              <a:defRPr/>
            </a:pPr>
            <a:r>
              <a:rPr lang="en-US" sz="2800" b="1" kern="0" dirty="0">
                <a:solidFill>
                  <a:srgbClr val="000000"/>
                </a:solidFill>
              </a:rPr>
              <a:t>5</a:t>
            </a:r>
            <a:r>
              <a:rPr lang="en-US" sz="2800" b="1" kern="0" baseline="30000" dirty="0">
                <a:solidFill>
                  <a:srgbClr val="000000"/>
                </a:solidFill>
              </a:rPr>
              <a:t>th</a:t>
            </a:r>
            <a:r>
              <a:rPr lang="en-US" sz="2800" b="1" kern="0" dirty="0">
                <a:solidFill>
                  <a:srgbClr val="000000"/>
                </a:solidFill>
              </a:rPr>
              <a:t> year </a:t>
            </a:r>
            <a:endParaRPr kumimoji="0" lang="en-US" sz="2800" b="1" i="0" u="none" strike="noStrike" kern="0" cap="none" spc="0" normalizeH="0" baseline="0" noProof="0" dirty="0">
              <a:ln>
                <a:noFill/>
              </a:ln>
              <a:solidFill>
                <a:srgbClr val="000000"/>
              </a:solidFill>
              <a:effectLst/>
              <a:uLnTx/>
              <a:uFillTx/>
            </a:endParaRPr>
          </a:p>
        </p:txBody>
      </p:sp>
      <p:sp>
        <p:nvSpPr>
          <p:cNvPr id="13"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68119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Induction of </a:t>
            </a:r>
            <a:r>
              <a:rPr lang="en-US" dirty="0" err="1"/>
              <a:t>labour</a:t>
            </a:r>
            <a:r>
              <a:rPr lang="en-US" dirty="0"/>
              <a:t>(IOL)</a:t>
            </a:r>
          </a:p>
        </p:txBody>
      </p:sp>
      <p:sp>
        <p:nvSpPr>
          <p:cNvPr id="3" name="Content Placeholder 2"/>
          <p:cNvSpPr>
            <a:spLocks noGrp="1"/>
          </p:cNvSpPr>
          <p:nvPr>
            <p:ph idx="1"/>
          </p:nvPr>
        </p:nvSpPr>
        <p:spPr>
          <a:xfrm>
            <a:off x="693893" y="1350136"/>
            <a:ext cx="10515600" cy="5288407"/>
          </a:xfrm>
        </p:spPr>
        <p:txBody>
          <a:bodyPr>
            <a:normAutofit fontScale="40000" lnSpcReduction="20000"/>
          </a:bodyPr>
          <a:lstStyle/>
          <a:p>
            <a:r>
              <a:rPr lang="en-US" sz="5000" dirty="0"/>
              <a:t>IOL is the planned initiation of </a:t>
            </a:r>
            <a:r>
              <a:rPr lang="en-US" sz="5000" dirty="0" err="1"/>
              <a:t>labour</a:t>
            </a:r>
            <a:r>
              <a:rPr lang="en-US" sz="5000" dirty="0"/>
              <a:t> prior to its spontaneous onset.</a:t>
            </a:r>
          </a:p>
          <a:p>
            <a:pPr marL="0" indent="0">
              <a:buNone/>
            </a:pPr>
            <a:r>
              <a:rPr lang="en-US" sz="5000" dirty="0"/>
              <a:t>Indications:</a:t>
            </a:r>
          </a:p>
          <a:p>
            <a:r>
              <a:rPr lang="en-US" sz="5000" dirty="0"/>
              <a:t>Prolonged pregnancy (usually offered after 41 completed weeks).</a:t>
            </a:r>
          </a:p>
          <a:p>
            <a:r>
              <a:rPr lang="en-US" sz="5000" dirty="0"/>
              <a:t> PROM. </a:t>
            </a:r>
          </a:p>
          <a:p>
            <a:r>
              <a:rPr lang="en-US" sz="5000" dirty="0"/>
              <a:t>Pre-</a:t>
            </a:r>
            <a:r>
              <a:rPr lang="en-US" sz="5000" dirty="0" err="1"/>
              <a:t>eclampsia</a:t>
            </a:r>
            <a:r>
              <a:rPr lang="en-US" sz="5000" dirty="0"/>
              <a:t> and other maternal hypertensive disorders.</a:t>
            </a:r>
          </a:p>
          <a:p>
            <a:r>
              <a:rPr lang="en-US" sz="5000" dirty="0"/>
              <a:t>FGR. </a:t>
            </a:r>
          </a:p>
          <a:p>
            <a:r>
              <a:rPr lang="en-US" sz="5000" dirty="0"/>
              <a:t>Diabetes mellitus.</a:t>
            </a:r>
          </a:p>
          <a:p>
            <a:r>
              <a:rPr lang="en-US" sz="5000" dirty="0"/>
              <a:t>Fetal </a:t>
            </a:r>
            <a:r>
              <a:rPr lang="en-US" sz="5000" dirty="0" err="1"/>
              <a:t>macrosomia</a:t>
            </a:r>
            <a:r>
              <a:rPr lang="en-US" sz="5000" dirty="0"/>
              <a:t>.</a:t>
            </a:r>
          </a:p>
          <a:p>
            <a:r>
              <a:rPr lang="en-US" sz="5000" dirty="0"/>
              <a:t>Deteriorating maternal illness.</a:t>
            </a:r>
          </a:p>
          <a:p>
            <a:r>
              <a:rPr lang="en-US" sz="5000" dirty="0"/>
              <a:t>Unexplained antepartum </a:t>
            </a:r>
            <a:r>
              <a:rPr lang="en-US" sz="5000" dirty="0" err="1"/>
              <a:t>haemorrhage</a:t>
            </a:r>
            <a:r>
              <a:rPr lang="en-US" sz="5000" dirty="0"/>
              <a:t>. </a:t>
            </a:r>
          </a:p>
          <a:p>
            <a:r>
              <a:rPr lang="en-US" sz="5000" dirty="0"/>
              <a:t>Twin pregnancy continuing beyond 38 weeks. </a:t>
            </a:r>
          </a:p>
          <a:p>
            <a:r>
              <a:rPr lang="en-US" sz="5000" dirty="0"/>
              <a:t>Intrahepatic cholestasis of pregnancy. </a:t>
            </a:r>
          </a:p>
          <a:p>
            <a:r>
              <a:rPr lang="en-US" sz="5000" dirty="0"/>
              <a:t>Maternal </a:t>
            </a:r>
            <a:r>
              <a:rPr lang="en-US" sz="5000" dirty="0" err="1"/>
              <a:t>isoimmunization</a:t>
            </a:r>
            <a:r>
              <a:rPr lang="en-US" sz="5000" dirty="0"/>
              <a:t> against red cell antigens.</a:t>
            </a:r>
          </a:p>
          <a:p>
            <a:r>
              <a:rPr lang="en-US" sz="5000" dirty="0"/>
              <a:t>‘Social’ reasons.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008546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823" y="1789049"/>
            <a:ext cx="10515600" cy="4351338"/>
          </a:xfrm>
        </p:spPr>
        <p:txBody>
          <a:bodyPr>
            <a:normAutofit/>
          </a:bodyPr>
          <a:lstStyle/>
          <a:p>
            <a:r>
              <a:rPr lang="en-US" dirty="0"/>
              <a:t>The Bishop score</a:t>
            </a:r>
          </a:p>
          <a:p>
            <a:r>
              <a:rPr lang="en-US" dirty="0"/>
              <a:t> As the time of spontaneous </a:t>
            </a:r>
            <a:r>
              <a:rPr lang="en-US" dirty="0" err="1"/>
              <a:t>labour</a:t>
            </a:r>
            <a:r>
              <a:rPr lang="en-US" dirty="0"/>
              <a:t> approaches, the cervix becomes softer, shortens, moves forward, effaces and starts to dilate. This reflects the natural preparation for </a:t>
            </a:r>
            <a:r>
              <a:rPr lang="en-US" dirty="0" err="1"/>
              <a:t>labour</a:t>
            </a:r>
            <a:r>
              <a:rPr lang="en-US" dirty="0"/>
              <a:t>. If </a:t>
            </a:r>
            <a:r>
              <a:rPr lang="en-US" dirty="0" err="1"/>
              <a:t>labour</a:t>
            </a:r>
            <a:r>
              <a:rPr lang="en-US" dirty="0"/>
              <a:t> is induced before this process has occurred, the induction process will tend to take longer. Bishop produced a scoring system  to quantify how far this process had progressed prior to the IOL. High scores (a ‘</a:t>
            </a:r>
            <a:r>
              <a:rPr lang="en-US" dirty="0" err="1"/>
              <a:t>favourable</a:t>
            </a:r>
            <a:r>
              <a:rPr lang="en-US" dirty="0"/>
              <a:t>’ cervix) are associated with an easier, shorter induction process that is less likely to fail. Low scores (an ‘</a:t>
            </a:r>
            <a:r>
              <a:rPr lang="en-US" dirty="0" err="1"/>
              <a:t>unfavourable</a:t>
            </a:r>
            <a:r>
              <a:rPr lang="en-US" dirty="0"/>
              <a:t>’ cervix) point to a longer </a:t>
            </a:r>
            <a:r>
              <a:rPr lang="en-US" dirty="0" err="1"/>
              <a:t>IOLthat</a:t>
            </a:r>
            <a:r>
              <a:rPr lang="en-US" dirty="0"/>
              <a:t> is more likely to fail and result in caesarean section. </a:t>
            </a:r>
          </a:p>
          <a:p>
            <a:endParaRPr lang="en-US" dirty="0"/>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132179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p:cNvPicPr>
          <p:nvPr>
            <p:ph idx="1"/>
          </p:nvPr>
        </p:nvPicPr>
        <p:blipFill>
          <a:blip r:embed="rId2"/>
          <a:srcRect/>
          <a:stretch>
            <a:fillRect/>
          </a:stretch>
        </p:blipFill>
        <p:spPr bwMode="auto">
          <a:xfrm>
            <a:off x="822960" y="1133856"/>
            <a:ext cx="9764684" cy="4943463"/>
          </a:xfrm>
          <a:prstGeom prst="rect">
            <a:avLst/>
          </a:prstGeom>
          <a:noFill/>
          <a:ln w="9525">
            <a:noFill/>
            <a:miter lim="800000"/>
            <a:headEnd/>
            <a:tailEnd/>
          </a:ln>
        </p:spPr>
      </p:pic>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3" cstate="print">
            <a:extLst>
              <a:ext uri="{BEBA8EAE-BF5A-486C-A8C5-ECC9F3942E4B}">
                <a14:imgProps xmlns:a14="http://schemas.microsoft.com/office/drawing/2010/main">
                  <a14:imgLayer r:embed="rId4">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5"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46107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600" dirty="0"/>
              <a:t>Methods of induction</a:t>
            </a:r>
          </a:p>
          <a:p>
            <a:r>
              <a:rPr lang="en-US" dirty="0"/>
              <a:t> Membrane sweep (offer weekly from 40 weeks).</a:t>
            </a:r>
          </a:p>
          <a:p>
            <a:r>
              <a:rPr lang="en-US" dirty="0"/>
              <a:t> Prostaglandin gel, tablet or </a:t>
            </a:r>
            <a:r>
              <a:rPr lang="en-US" dirty="0" err="1"/>
              <a:t>pessary</a:t>
            </a:r>
            <a:r>
              <a:rPr lang="en-US" dirty="0"/>
              <a:t> to ripen cervix and initiate contractions.</a:t>
            </a:r>
          </a:p>
          <a:p>
            <a:r>
              <a:rPr lang="en-US" dirty="0"/>
              <a:t> ARM (cervix must be </a:t>
            </a:r>
            <a:r>
              <a:rPr lang="en-US" dirty="0" err="1"/>
              <a:t>favourable</a:t>
            </a:r>
            <a:r>
              <a:rPr lang="en-US" dirty="0"/>
              <a:t>).</a:t>
            </a:r>
          </a:p>
          <a:p>
            <a:r>
              <a:rPr lang="en-US" dirty="0"/>
              <a:t> Oxytocin infusion (membranes ruptured first, spontaneous or artificial).</a:t>
            </a:r>
          </a:p>
          <a:p>
            <a:r>
              <a:rPr lang="en-US" dirty="0"/>
              <a:t> Mifepristone and </a:t>
            </a:r>
            <a:r>
              <a:rPr lang="en-US" dirty="0" err="1"/>
              <a:t>misopostol</a:t>
            </a:r>
            <a:r>
              <a:rPr lang="en-US" dirty="0"/>
              <a:t> (for intrauterine fetal death).</a:t>
            </a:r>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924354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Mechanical procedures (balloon catheters and </a:t>
            </a:r>
            <a:r>
              <a:rPr lang="en-US" dirty="0" err="1"/>
              <a:t>laminaria</a:t>
            </a:r>
            <a:r>
              <a:rPr lang="en-US" dirty="0"/>
              <a:t> tents) </a:t>
            </a:r>
            <a:r>
              <a:rPr lang="en-US" dirty="0">
                <a:solidFill>
                  <a:srgbClr val="FF0000"/>
                </a:solidFill>
              </a:rPr>
              <a:t>should not be used routinely </a:t>
            </a:r>
            <a:r>
              <a:rPr lang="en-US" dirty="0"/>
              <a:t>for induction of </a:t>
            </a:r>
            <a:r>
              <a:rPr lang="en-US" dirty="0" err="1"/>
              <a:t>labour</a:t>
            </a:r>
            <a:endParaRPr lang="ar-IQ" dirty="0"/>
          </a:p>
          <a:p>
            <a:endParaRPr lang="en-US" dirty="0"/>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526744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5" descr="http://t2.gstatic.com/images?q=tbn:ANd9GcR2zSA5xHSuj4RmvfWjRTYrQs2mJzatbb1JuoBi13UL1oNi4yY6"/>
          <p:cNvPicPr>
            <a:picLocks noGrp="1"/>
          </p:cNvPicPr>
          <p:nvPr>
            <p:ph idx="1"/>
          </p:nvPr>
        </p:nvPicPr>
        <p:blipFill>
          <a:blip r:embed="rId2"/>
          <a:srcRect/>
          <a:stretch>
            <a:fillRect/>
          </a:stretch>
        </p:blipFill>
        <p:spPr bwMode="auto">
          <a:xfrm>
            <a:off x="3794760" y="1124712"/>
            <a:ext cx="3813048" cy="5129783"/>
          </a:xfrm>
          <a:prstGeom prst="rect">
            <a:avLst/>
          </a:prstGeom>
          <a:noFill/>
          <a:ln w="9525">
            <a:noFill/>
            <a:miter lim="800000"/>
            <a:headEnd/>
            <a:tailEnd/>
          </a:ln>
        </p:spPr>
      </p:pic>
    </p:spTree>
    <p:extLst>
      <p:ext uri="{BB962C8B-B14F-4D97-AF65-F5344CB8AC3E}">
        <p14:creationId xmlns:p14="http://schemas.microsoft.com/office/powerpoint/2010/main" val="2021456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p:txBody>
          <a:bodyPr>
            <a:normAutofit/>
          </a:bodyPr>
          <a:lstStyle/>
          <a:p>
            <a:pPr algn="l" rtl="0">
              <a:buNone/>
            </a:pPr>
            <a:r>
              <a:rPr lang="en-US" sz="3600" i="1" dirty="0"/>
              <a:t>Monitoring and pain relief</a:t>
            </a:r>
            <a:endParaRPr lang="en-US" sz="3600" dirty="0"/>
          </a:p>
          <a:p>
            <a:pPr algn="l" rtl="0">
              <a:buFont typeface="Wingdings" panose="05000000000000000000" pitchFamily="2" charset="2"/>
              <a:buChar char="Ø"/>
            </a:pPr>
            <a:r>
              <a:rPr lang="en-US" dirty="0"/>
              <a:t> Monitoring</a:t>
            </a:r>
          </a:p>
          <a:p>
            <a:pPr algn="l" rtl="0">
              <a:buNone/>
            </a:pPr>
            <a:r>
              <a:rPr lang="en-US" dirty="0"/>
              <a:t>Wherever induction of labour is carried out, facilities should be available for</a:t>
            </a:r>
          </a:p>
          <a:p>
            <a:pPr algn="l" rtl="0"/>
            <a:r>
              <a:rPr lang="en-US" dirty="0"/>
              <a:t>continuous electronic fetal heart rate and uterine contraction monitoring.</a:t>
            </a:r>
          </a:p>
          <a:p>
            <a:pPr algn="l" rtl="0"/>
            <a:r>
              <a:rPr lang="en-US" dirty="0"/>
              <a:t>Before induction of labour is carried out, Bishop score should be assessed and recorded, and a normal fetal heart rate pattern            should be confirmed using .</a:t>
            </a:r>
          </a:p>
          <a:p>
            <a:pPr algn="l" rtl="0">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24942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Women being offered induction of </a:t>
            </a:r>
            <a:r>
              <a:rPr lang="en-US" dirty="0" err="1"/>
              <a:t>labour</a:t>
            </a:r>
            <a:r>
              <a:rPr lang="en-US" dirty="0"/>
              <a:t> should be informed that induced </a:t>
            </a:r>
            <a:r>
              <a:rPr lang="en-US" dirty="0" err="1"/>
              <a:t>labour</a:t>
            </a:r>
            <a:r>
              <a:rPr lang="en-US" dirty="0"/>
              <a:t> is likely to be more painful than spontaneous </a:t>
            </a:r>
            <a:r>
              <a:rPr lang="en-US" dirty="0" err="1"/>
              <a:t>labour</a:t>
            </a:r>
            <a:r>
              <a:rPr lang="en-US" dirty="0"/>
              <a:t>.</a:t>
            </a:r>
          </a:p>
          <a:p>
            <a:r>
              <a:rPr lang="en-US" dirty="0"/>
              <a:t>Women should be informed of the availability of pain relief options in different Settings</a:t>
            </a:r>
          </a:p>
          <a:p>
            <a:endParaRPr lang="en-US" dirty="0"/>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514494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893" y="558164"/>
            <a:ext cx="10515600" cy="1325563"/>
          </a:xfrm>
        </p:spPr>
        <p:txBody>
          <a:bodyPr/>
          <a:lstStyle/>
          <a:p>
            <a:r>
              <a:rPr lang="en-US" dirty="0"/>
              <a:t>Complications of induction of </a:t>
            </a:r>
            <a:r>
              <a:rPr lang="en-US" dirty="0" err="1"/>
              <a:t>labour</a:t>
            </a:r>
            <a:endParaRPr lang="en-US" dirty="0"/>
          </a:p>
        </p:txBody>
      </p:sp>
      <p:sp>
        <p:nvSpPr>
          <p:cNvPr id="3" name="Content Placeholder 2"/>
          <p:cNvSpPr>
            <a:spLocks noGrp="1"/>
          </p:cNvSpPr>
          <p:nvPr>
            <p:ph idx="1"/>
          </p:nvPr>
        </p:nvSpPr>
        <p:spPr>
          <a:xfrm>
            <a:off x="323561" y="1442052"/>
            <a:ext cx="11256264" cy="4351338"/>
          </a:xfrm>
        </p:spPr>
        <p:txBody>
          <a:bodyPr>
            <a:noAutofit/>
          </a:bodyPr>
          <a:lstStyle/>
          <a:p>
            <a:r>
              <a:rPr lang="en-US" sz="2000" dirty="0"/>
              <a:t> a woman is likely to experience more pain with an induced </a:t>
            </a:r>
            <a:r>
              <a:rPr lang="en-US" sz="2000" dirty="0" err="1"/>
              <a:t>labour</a:t>
            </a:r>
            <a:r>
              <a:rPr lang="en-US" sz="2000" dirty="0"/>
              <a:t> and the use of epidural analgesia is more common. </a:t>
            </a:r>
          </a:p>
          <a:p>
            <a:r>
              <a:rPr lang="en-US" sz="2000" dirty="0"/>
              <a:t>The rates of instrumental delivery are higher where epidural analgesia is used, . </a:t>
            </a:r>
          </a:p>
          <a:p>
            <a:r>
              <a:rPr lang="en-US" sz="2000" dirty="0"/>
              <a:t> PPH secondary to uterine </a:t>
            </a:r>
            <a:r>
              <a:rPr lang="en-US" sz="2000" dirty="0" err="1"/>
              <a:t>atony</a:t>
            </a:r>
            <a:r>
              <a:rPr lang="en-US" sz="2000" dirty="0"/>
              <a:t>.</a:t>
            </a:r>
          </a:p>
          <a:p>
            <a:r>
              <a:rPr lang="en-US" sz="2000" dirty="0"/>
              <a:t> Fetal compromise may occur during induced </a:t>
            </a:r>
            <a:r>
              <a:rPr lang="en-US" sz="2000" dirty="0" err="1"/>
              <a:t>labours</a:t>
            </a:r>
            <a:r>
              <a:rPr lang="en-US" sz="2000" dirty="0"/>
              <a:t> and this, in part at least, is due to uterine </a:t>
            </a:r>
            <a:r>
              <a:rPr lang="en-US" sz="2000" dirty="0" err="1"/>
              <a:t>hyperstimulation</a:t>
            </a:r>
            <a:r>
              <a:rPr lang="en-US" sz="2000" dirty="0"/>
              <a:t> as a side-effect of use of prostaglandins and oxytocin . </a:t>
            </a:r>
          </a:p>
          <a:p>
            <a:r>
              <a:rPr lang="en-US" sz="2000" dirty="0"/>
              <a:t>. Uterine </a:t>
            </a:r>
            <a:r>
              <a:rPr lang="en-US" sz="2000" dirty="0" err="1"/>
              <a:t>hyperstimulation</a:t>
            </a:r>
            <a:r>
              <a:rPr lang="en-US" sz="2000" dirty="0"/>
              <a:t> may precipitate a fetal bradycardia and the need for emergency caesarean section if the FHR fails to resolve promptly.</a:t>
            </a:r>
          </a:p>
          <a:p>
            <a:r>
              <a:rPr lang="en-US" sz="2000" dirty="0"/>
              <a:t> If ARM is performed while the fetal head is high, then cord prolapse may occur, again precipitating the need for emergency caesarean section.</a:t>
            </a:r>
          </a:p>
          <a:p>
            <a:r>
              <a:rPr lang="en-US" sz="2000" dirty="0"/>
              <a:t> Women with a previous caesarean section scar are at greater risk of uterine rupture if they a             re induced. </a:t>
            </a:r>
          </a:p>
          <a:p>
            <a:r>
              <a:rPr lang="en-US" sz="2000" dirty="0"/>
              <a:t>IOL may fail and this is said to have occurred if an ARM is still impossible after the maximum     number of doses of prostaglandin have been given or if the cervix remains uneffaced and less than                            3 cm dilated after an ARM has been performed and oxytocin has been running for                                         6–8 hours with regular contractions. When an induction fails.</a:t>
            </a:r>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235775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8573"/>
            <a:ext cx="10515600" cy="1325563"/>
          </a:xfrm>
        </p:spPr>
        <p:txBody>
          <a:bodyPr/>
          <a:lstStyle/>
          <a:p>
            <a:r>
              <a:rPr lang="en-US" dirty="0"/>
              <a:t>Learning objectives</a:t>
            </a:r>
          </a:p>
        </p:txBody>
      </p:sp>
      <p:sp>
        <p:nvSpPr>
          <p:cNvPr id="3" name="Content Placeholder 2"/>
          <p:cNvSpPr>
            <a:spLocks noGrp="1"/>
          </p:cNvSpPr>
          <p:nvPr>
            <p:ph idx="1"/>
          </p:nvPr>
        </p:nvSpPr>
        <p:spPr/>
        <p:txBody>
          <a:bodyPr/>
          <a:lstStyle/>
          <a:p>
            <a:r>
              <a:rPr lang="en-US" dirty="0"/>
              <a:t>Understanding the term (prolonged pregnancy)</a:t>
            </a:r>
          </a:p>
          <a:p>
            <a:r>
              <a:rPr lang="en-US" dirty="0"/>
              <a:t>Define induction of </a:t>
            </a:r>
            <a:r>
              <a:rPr lang="en-US" dirty="0" err="1"/>
              <a:t>labour</a:t>
            </a:r>
            <a:endParaRPr lang="en-US" dirty="0"/>
          </a:p>
          <a:p>
            <a:r>
              <a:rPr lang="en-US" dirty="0"/>
              <a:t>To know reasons for inducing </a:t>
            </a:r>
            <a:r>
              <a:rPr lang="en-US" dirty="0" err="1"/>
              <a:t>labour</a:t>
            </a:r>
            <a:endParaRPr lang="en-US" dirty="0"/>
          </a:p>
          <a:p>
            <a:r>
              <a:rPr lang="en-US" dirty="0"/>
              <a:t>What are the methods of induction of </a:t>
            </a:r>
            <a:r>
              <a:rPr lang="en-US" dirty="0" err="1"/>
              <a:t>labour</a:t>
            </a:r>
            <a:endParaRPr lang="en-US" dirty="0"/>
          </a:p>
          <a:p>
            <a:r>
              <a:rPr lang="en-US" dirty="0"/>
              <a:t>List the complications of inducing </a:t>
            </a:r>
            <a:r>
              <a:rPr lang="en-US" dirty="0" err="1"/>
              <a:t>labour</a:t>
            </a:r>
            <a:endParaRPr lang="en-US" dirty="0"/>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7648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prolonged pregnancy (previously described as ‘post-term’ or ‘postdates’) continuation of pregnancy after 41-43weeks</a:t>
            </a:r>
          </a:p>
          <a:p>
            <a:r>
              <a:rPr lang="en-US" dirty="0"/>
              <a:t>associated with a higher risk of stillbirth, fetal compromise in </a:t>
            </a:r>
            <a:r>
              <a:rPr lang="en-US" dirty="0" err="1"/>
              <a:t>labour</a:t>
            </a:r>
            <a:r>
              <a:rPr lang="en-US" dirty="0"/>
              <a:t>, meconium aspiration and mechanical problems at delivery. Because of this, women are usually recommended IOL</a:t>
            </a:r>
          </a:p>
          <a:p>
            <a:r>
              <a:rPr lang="en-US" dirty="0"/>
              <a:t> risk factors: include </a:t>
            </a:r>
            <a:r>
              <a:rPr lang="en-US" dirty="0" err="1"/>
              <a:t>nulliparity</a:t>
            </a:r>
            <a:r>
              <a:rPr lang="en-US" dirty="0"/>
              <a:t> </a:t>
            </a:r>
          </a:p>
          <a:p>
            <a:r>
              <a:rPr lang="en-US" dirty="0"/>
              <a:t> maternal body mass index (BMI) &gt;25 kg/m</a:t>
            </a:r>
            <a:r>
              <a:rPr lang="en-US" baseline="30000" dirty="0"/>
              <a:t>2</a:t>
            </a:r>
            <a:r>
              <a:rPr lang="en-US" dirty="0"/>
              <a:t> </a:t>
            </a:r>
          </a:p>
          <a:p>
            <a:r>
              <a:rPr lang="en-US" dirty="0"/>
              <a:t>male fetal gender </a:t>
            </a:r>
          </a:p>
          <a:p>
            <a:r>
              <a:rPr lang="en-US" dirty="0"/>
              <a:t> previous history of prolonged pregnancy. </a:t>
            </a:r>
          </a:p>
        </p:txBody>
      </p:sp>
      <p:sp>
        <p:nvSpPr>
          <p:cNvPr id="4"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90418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422827" y="1133158"/>
            <a:ext cx="10960100" cy="5546725"/>
          </a:xfrm>
        </p:spPr>
        <p:txBody>
          <a:bodyPr>
            <a:normAutofit/>
          </a:bodyPr>
          <a:lstStyle/>
          <a:p>
            <a:pPr algn="l" rtl="0">
              <a:buNone/>
            </a:pPr>
            <a:r>
              <a:rPr lang="en-US" sz="3600" b="1" dirty="0"/>
              <a:t>Management:</a:t>
            </a:r>
            <a:endParaRPr lang="en-US" sz="3600" dirty="0"/>
          </a:p>
          <a:p>
            <a:pPr algn="l" rtl="0">
              <a:buNone/>
            </a:pPr>
            <a:r>
              <a:rPr lang="en-US" dirty="0"/>
              <a:t>Management of post-term pregnancies actually starts before a pregnancy becomes post-term</a:t>
            </a:r>
          </a:p>
          <a:p>
            <a:pPr algn="l" rtl="0">
              <a:buNone/>
            </a:pPr>
            <a:r>
              <a:rPr lang="en-US" dirty="0"/>
              <a:t>It includes</a:t>
            </a:r>
          </a:p>
          <a:p>
            <a:pPr algn="l" rtl="0"/>
            <a:r>
              <a:rPr lang="en-US" dirty="0"/>
              <a:t> reducing the risk of </a:t>
            </a:r>
            <a:r>
              <a:rPr lang="en-US" dirty="0" err="1"/>
              <a:t>postterm</a:t>
            </a:r>
            <a:r>
              <a:rPr lang="en-US" dirty="0"/>
              <a:t> pregnancy through </a:t>
            </a:r>
            <a:r>
              <a:rPr lang="en-US" b="1" dirty="0"/>
              <a:t>good pregnancy dating</a:t>
            </a:r>
            <a:r>
              <a:rPr lang="en-US" dirty="0"/>
              <a:t>, </a:t>
            </a:r>
            <a:r>
              <a:rPr lang="en-US" b="1" dirty="0"/>
              <a:t>outpatient</a:t>
            </a:r>
            <a:endParaRPr lang="en-US" dirty="0"/>
          </a:p>
          <a:p>
            <a:pPr algn="l" rtl="0"/>
            <a:r>
              <a:rPr lang="en-US" b="1" dirty="0"/>
              <a:t>cervical ripening</a:t>
            </a:r>
            <a:r>
              <a:rPr lang="en-US" dirty="0"/>
              <a:t> and </a:t>
            </a:r>
            <a:r>
              <a:rPr lang="en-US" b="1" dirty="0"/>
              <a:t>induction of labour</a:t>
            </a:r>
            <a:endParaRPr lang="en-US" dirty="0"/>
          </a:p>
          <a:p>
            <a:pPr algn="l" rtl="0"/>
            <a:r>
              <a:rPr lang="en-US" dirty="0"/>
              <a:t>use of antepartum testing to reduce risks of complications from expectantly managing these pregnancies.</a:t>
            </a:r>
          </a:p>
          <a:p>
            <a:pPr algn="l" rtl="0"/>
            <a:r>
              <a:rPr lang="en-US" dirty="0"/>
              <a:t>Unfortunately, </a:t>
            </a:r>
            <a:r>
              <a:rPr lang="en-US" u="sng" dirty="0"/>
              <a:t>there are no known tests that can accurately</a:t>
            </a:r>
          </a:p>
          <a:p>
            <a:pPr marL="0" indent="0" algn="l" rtl="0">
              <a:buNone/>
            </a:pPr>
            <a:r>
              <a:rPr lang="en-US" u="sng" dirty="0"/>
              <a:t>  predict fetal outcome post-term .</a:t>
            </a:r>
            <a:endParaRPr lang="en-US" dirty="0"/>
          </a:p>
          <a:p>
            <a:pPr algn="l" rtl="0">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854339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324823" y="1515656"/>
            <a:ext cx="10515600" cy="4351338"/>
          </a:xfrm>
        </p:spPr>
        <p:txBody>
          <a:bodyPr>
            <a:normAutofit fontScale="92500" lnSpcReduction="20000"/>
          </a:bodyPr>
          <a:lstStyle/>
          <a:p>
            <a:pPr algn="l" rtl="0">
              <a:buNone/>
            </a:pPr>
            <a:r>
              <a:rPr lang="en-US" sz="4300" b="1" dirty="0"/>
              <a:t>Fetal movement counting</a:t>
            </a:r>
            <a:endParaRPr lang="en-US" sz="4300" dirty="0"/>
          </a:p>
          <a:p>
            <a:pPr algn="l" rtl="0">
              <a:buNone/>
            </a:pPr>
            <a:r>
              <a:rPr lang="en-US" dirty="0"/>
              <a:t>women are asked to count fetal movements once or twice per day and are expected to experience four to six such movements in 20–30â•›min.</a:t>
            </a:r>
          </a:p>
          <a:p>
            <a:pPr algn="l" rtl="0">
              <a:buNone/>
            </a:pPr>
            <a:r>
              <a:rPr lang="en-US" sz="3500" dirty="0"/>
              <a:t> - Advantages : - </a:t>
            </a:r>
            <a:endParaRPr lang="en-US" dirty="0"/>
          </a:p>
          <a:p>
            <a:pPr algn="l" rtl="0"/>
            <a:r>
              <a:rPr lang="en-US" dirty="0"/>
              <a:t>Routine counting results in more frequent reports of diminished fetal activity, with a greater use of other techniques of fetal assessment, more frequent admission to hospital and an increased rate of elective delivery. It may be that fetal movement counting in post-term pregnancy will perform more effectively than it does in low-risk pregnancies.</a:t>
            </a:r>
          </a:p>
          <a:p>
            <a:pPr algn="l" rtl="0">
              <a:buNone/>
            </a:pPr>
            <a:r>
              <a:rPr lang="en-US" sz="3500" dirty="0"/>
              <a:t> - Disadv</a:t>
            </a:r>
            <a:r>
              <a:rPr lang="en-US" dirty="0"/>
              <a:t>antage : - </a:t>
            </a:r>
          </a:p>
          <a:p>
            <a:pPr algn="l" rtl="0"/>
            <a:r>
              <a:rPr lang="en-US" dirty="0"/>
              <a:t>leads to maternal anxiety and high rates of false positives.</a:t>
            </a:r>
          </a:p>
          <a:p>
            <a:pPr algn="l" rtl="0">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208367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418338" y="1853819"/>
            <a:ext cx="10515600" cy="4351338"/>
          </a:xfrm>
        </p:spPr>
        <p:txBody>
          <a:bodyPr/>
          <a:lstStyle/>
          <a:p>
            <a:pPr algn="l" rtl="0">
              <a:buNone/>
            </a:pPr>
            <a:r>
              <a:rPr lang="en-US" sz="3600" b="1" dirty="0"/>
              <a:t>Ultrasound assessment of amniotic </a:t>
            </a:r>
            <a:r>
              <a:rPr lang="en-US" sz="3600" b="1" dirty="0" err="1"/>
              <a:t>f﻿luid</a:t>
            </a:r>
            <a:endParaRPr lang="en-US" sz="3600" dirty="0"/>
          </a:p>
          <a:p>
            <a:pPr algn="l" rtl="0"/>
            <a:r>
              <a:rPr lang="en-US" dirty="0"/>
              <a:t>amniotic fluid after 40 weeks suggest some association between reduction in volume and adverse outcome, but overall it performs with poor sensitivity and specificity. There is no evidence to suggest that it can be relied on as a means of monitoring pregnancies after 41 weeks’ gestation.</a:t>
            </a:r>
          </a:p>
          <a:p>
            <a:pPr rtl="0">
              <a:buNone/>
            </a:pPr>
            <a:endParaRPr lang="en-US" dirty="0"/>
          </a:p>
          <a:p>
            <a:pPr algn="l">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954493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p:txBody>
          <a:bodyPr/>
          <a:lstStyle/>
          <a:p>
            <a:pPr algn="l" rtl="0">
              <a:buNone/>
            </a:pPr>
            <a:r>
              <a:rPr lang="en-US" sz="3600" b="1" dirty="0"/>
              <a:t>Biophysical profile</a:t>
            </a:r>
            <a:endParaRPr lang="en-US" sz="3600" dirty="0"/>
          </a:p>
          <a:p>
            <a:pPr algn="l" rtl="0"/>
            <a:r>
              <a:rPr lang="en-US" dirty="0"/>
              <a:t>women who had abnormal biophysical profiles had significantly higher rates of neonatal morbidity, Caesarean delivery for fetal distress and </a:t>
            </a:r>
            <a:r>
              <a:rPr lang="en-US" dirty="0" err="1"/>
              <a:t>meconium</a:t>
            </a:r>
            <a:r>
              <a:rPr lang="en-US" dirty="0"/>
              <a:t> aspiration than the women with reassuring biophysical profiles. normal biophysical profile score was highly predictive of normal outcome, but an abnormal test had only a 14% predictive value of poor neonatal outcome</a:t>
            </a:r>
          </a:p>
          <a:p>
            <a:pPr algn="l" rtl="0">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024723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p:txBody>
          <a:bodyPr>
            <a:normAutofit fontScale="92500" lnSpcReduction="10000"/>
          </a:bodyPr>
          <a:lstStyle/>
          <a:p>
            <a:pPr algn="l" rtl="0">
              <a:buNone/>
            </a:pPr>
            <a:r>
              <a:rPr lang="en-US" sz="3500" b="1" dirty="0" err="1"/>
              <a:t>Cardiotocography</a:t>
            </a:r>
            <a:endParaRPr lang="en-US" sz="3500" dirty="0"/>
          </a:p>
          <a:p>
            <a:pPr algn="l" rtl="0"/>
            <a:r>
              <a:rPr lang="en-US" dirty="0"/>
              <a:t>the antenatal CTG has no significant effect on </a:t>
            </a:r>
            <a:r>
              <a:rPr lang="en-US" dirty="0" err="1"/>
              <a:t>perinatal</a:t>
            </a:r>
            <a:r>
              <a:rPr lang="en-US" dirty="0"/>
              <a:t> outcome or on interventions such as elective delivery</a:t>
            </a:r>
          </a:p>
          <a:p>
            <a:pPr algn="l" rtl="0"/>
            <a:r>
              <a:rPr lang="en-US" dirty="0"/>
              <a:t>computerized CTG may improve fetal surveillance in post-term pregnancy.</a:t>
            </a:r>
          </a:p>
          <a:p>
            <a:pPr algn="l" rtl="0">
              <a:buNone/>
            </a:pPr>
            <a:r>
              <a:rPr lang="en-US" sz="3500" b="1" dirty="0"/>
              <a:t>Doppler </a:t>
            </a:r>
            <a:r>
              <a:rPr lang="en-US" sz="3500" b="1" dirty="0" err="1"/>
              <a:t>velocimetry</a:t>
            </a:r>
            <a:endParaRPr lang="en-US" sz="3500" dirty="0"/>
          </a:p>
          <a:p>
            <a:pPr algn="l" rtl="0"/>
            <a:r>
              <a:rPr lang="en-US" dirty="0"/>
              <a:t>Two studies of umbilical artery Doppler </a:t>
            </a:r>
            <a:r>
              <a:rPr lang="en-US" dirty="0" err="1"/>
              <a:t>velocimetry</a:t>
            </a:r>
            <a:r>
              <a:rPr lang="en-US" dirty="0"/>
              <a:t>  in post-term pregnancy indicate that it is of no benefit.</a:t>
            </a:r>
          </a:p>
          <a:p>
            <a:pPr algn="l" rtl="0">
              <a:buNone/>
            </a:pPr>
            <a:endParaRPr lang="en-US" dirty="0"/>
          </a:p>
          <a:p>
            <a:pPr algn="l" rtl="0">
              <a:buNone/>
            </a:pPr>
            <a:endParaRPr lang="en-US" dirty="0"/>
          </a:p>
          <a:p>
            <a:pPr algn="l" rtl="0">
              <a:buNone/>
            </a:pPr>
            <a:r>
              <a:rPr lang="en-US" dirty="0"/>
              <a:t> </a:t>
            </a:r>
          </a:p>
          <a:p>
            <a:pPr algn="l" rtl="0">
              <a:buNone/>
            </a:pPr>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022862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p:txBody>
          <a:bodyPr>
            <a:normAutofit fontScale="70000" lnSpcReduction="20000"/>
          </a:bodyPr>
          <a:lstStyle/>
          <a:p>
            <a:pPr algn="l" rtl="0">
              <a:buNone/>
            </a:pPr>
            <a:r>
              <a:rPr lang="en-US" sz="4600" u="sng" dirty="0"/>
              <a:t>Prevention of post-term pregnancy</a:t>
            </a:r>
            <a:endParaRPr lang="en-US" sz="4600" dirty="0"/>
          </a:p>
          <a:p>
            <a:pPr algn="l" rtl="0"/>
            <a:r>
              <a:rPr lang="en-US" dirty="0"/>
              <a:t>ensure that a misdiagnosis is not made, ensure that all patients have the option to obtain first-trimester ultrasound dating confirmation</a:t>
            </a:r>
          </a:p>
          <a:p>
            <a:pPr algn="l" rtl="0"/>
            <a:r>
              <a:rPr lang="en-US" i="1" dirty="0"/>
              <a:t>sweeping of the fetal membranes </a:t>
            </a:r>
            <a:r>
              <a:rPr lang="en-US" dirty="0"/>
              <a:t>refers to digital separation of the membranes from the wall of the cervix and lower uterine segment, this makes spontaneous labour more likely, and so reduces the need for formal induction of labour to prevent prolonged pregnancy</a:t>
            </a:r>
          </a:p>
          <a:p>
            <a:r>
              <a:rPr lang="en-US" dirty="0"/>
              <a:t>At the 40 and 41 week antenatal visits, nulliparous women should be offered it.</a:t>
            </a:r>
          </a:p>
          <a:p>
            <a:pPr algn="l" rtl="0"/>
            <a:endParaRPr lang="en-US" dirty="0"/>
          </a:p>
          <a:p>
            <a:pPr algn="l" rtl="0"/>
            <a:r>
              <a:rPr lang="en-US" i="1" dirty="0"/>
              <a:t>Unprotected sexual intercourse </a:t>
            </a:r>
            <a:r>
              <a:rPr lang="en-US" dirty="0"/>
              <a:t>causes uterine contractions through the action of prostaglandins in semen and potential release of endogenous prostaglandins similar to strip</a:t>
            </a:r>
          </a:p>
          <a:p>
            <a:pPr algn="l" rtl="0"/>
            <a:r>
              <a:rPr lang="en-US" i="1" dirty="0"/>
              <a:t>Acupuncture</a:t>
            </a:r>
            <a:endParaRPr lang="en-US" dirty="0"/>
          </a:p>
          <a:p>
            <a:pPr algn="l" rtl="0"/>
            <a:endParaRPr lang="en-US" dirty="0"/>
          </a:p>
          <a:p>
            <a:pPr algn="l" rtl="0">
              <a:buNone/>
            </a:pPr>
            <a:r>
              <a:rPr lang="en-US" dirty="0"/>
              <a:t> </a:t>
            </a:r>
          </a:p>
          <a:p>
            <a:endParaRPr lang="ar-IQ" dirty="0"/>
          </a:p>
        </p:txBody>
      </p:sp>
      <p:sp>
        <p:nvSpPr>
          <p:cNvPr id="3" name="object 4"/>
          <p:cNvSpPr/>
          <p:nvPr/>
        </p:nvSpPr>
        <p:spPr>
          <a:xfrm>
            <a:off x="-8394" y="1524"/>
            <a:ext cx="5118886" cy="762000"/>
          </a:xfrm>
          <a:custGeom>
            <a:avLst/>
            <a:gdLst/>
            <a:ahLst/>
            <a:cxnLst/>
            <a:rect l="l" t="t" r="r" b="b"/>
            <a:pathLst>
              <a:path w="4410710" h="762000">
                <a:moveTo>
                  <a:pt x="0" y="762000"/>
                </a:moveTo>
                <a:lnTo>
                  <a:pt x="4410456" y="762000"/>
                </a:lnTo>
                <a:lnTo>
                  <a:pt x="4410456" y="0"/>
                </a:lnTo>
                <a:lnTo>
                  <a:pt x="0" y="0"/>
                </a:lnTo>
                <a:lnTo>
                  <a:pt x="0" y="762000"/>
                </a:lnTo>
                <a:close/>
              </a:path>
            </a:pathLst>
          </a:custGeom>
          <a:solidFill>
            <a:srgbClr val="FF0000"/>
          </a:solidFill>
        </p:spPr>
        <p:txBody>
          <a:bodyPr wrap="square" lIns="0" tIns="0" rIns="0" bIns="0" rtlCol="0"/>
          <a:lstStyle/>
          <a:p>
            <a:endParaRPr/>
          </a:p>
        </p:txBody>
      </p:sp>
      <p:sp>
        <p:nvSpPr>
          <p:cNvPr id="5" name="object 5"/>
          <p:cNvSpPr txBox="1"/>
          <p:nvPr/>
        </p:nvSpPr>
        <p:spPr>
          <a:xfrm>
            <a:off x="607285" y="63499"/>
            <a:ext cx="3506912" cy="494665"/>
          </a:xfrm>
          <a:prstGeom prst="rect">
            <a:avLst/>
          </a:prstGeom>
        </p:spPr>
        <p:txBody>
          <a:bodyPr vert="horz" wrap="square" lIns="0" tIns="12065" rIns="0" bIns="0" rtlCol="0">
            <a:spAutoFit/>
          </a:bodyPr>
          <a:lstStyle/>
          <a:p>
            <a:pPr algn="ctr">
              <a:lnSpc>
                <a:spcPts val="1850"/>
              </a:lnSpc>
              <a:spcBef>
                <a:spcPts val="95"/>
              </a:spcBef>
            </a:pPr>
            <a:r>
              <a:rPr sz="2000" spc="-5" dirty="0">
                <a:solidFill>
                  <a:srgbClr val="001F5F"/>
                </a:solidFill>
                <a:latin typeface="Britannic Bold"/>
                <a:cs typeface="Britannic Bold"/>
              </a:rPr>
              <a:t>University of</a:t>
            </a:r>
            <a:r>
              <a:rPr sz="2000" spc="-25" dirty="0">
                <a:solidFill>
                  <a:srgbClr val="001F5F"/>
                </a:solidFill>
                <a:latin typeface="Britannic Bold"/>
                <a:cs typeface="Britannic Bold"/>
              </a:rPr>
              <a:t> </a:t>
            </a:r>
            <a:r>
              <a:rPr sz="2000" spc="-5" dirty="0">
                <a:solidFill>
                  <a:srgbClr val="001F5F"/>
                </a:solidFill>
                <a:latin typeface="Britannic Bold"/>
                <a:cs typeface="Britannic Bold"/>
              </a:rPr>
              <a:t>Basrah</a:t>
            </a:r>
            <a:endParaRPr sz="2000" dirty="0">
              <a:latin typeface="Britannic Bold"/>
              <a:cs typeface="Britannic Bold"/>
            </a:endParaRPr>
          </a:p>
          <a:p>
            <a:pPr algn="ctr">
              <a:lnSpc>
                <a:spcPts val="1850"/>
              </a:lnSpc>
            </a:pPr>
            <a:r>
              <a:rPr sz="2000" spc="-5" dirty="0">
                <a:solidFill>
                  <a:srgbClr val="001F5F"/>
                </a:solidFill>
                <a:latin typeface="Britannic Bold"/>
                <a:cs typeface="Britannic Bold"/>
              </a:rPr>
              <a:t>Al-Zahraa </a:t>
            </a:r>
            <a:r>
              <a:rPr sz="2000" dirty="0">
                <a:solidFill>
                  <a:srgbClr val="001F5F"/>
                </a:solidFill>
                <a:latin typeface="Britannic Bold"/>
                <a:cs typeface="Britannic Bold"/>
              </a:rPr>
              <a:t>Medical</a:t>
            </a:r>
            <a:r>
              <a:rPr sz="2000" spc="-70" dirty="0">
                <a:solidFill>
                  <a:srgbClr val="001F5F"/>
                </a:solidFill>
                <a:latin typeface="Britannic Bold"/>
                <a:cs typeface="Britannic Bold"/>
              </a:rPr>
              <a:t> </a:t>
            </a:r>
            <a:r>
              <a:rPr sz="2000" spc="-5" dirty="0">
                <a:solidFill>
                  <a:srgbClr val="001F5F"/>
                </a:solidFill>
                <a:latin typeface="Britannic Bold"/>
                <a:cs typeface="Britannic Bold"/>
              </a:rPr>
              <a:t>College</a:t>
            </a:r>
            <a:endParaRPr sz="2000" dirty="0">
              <a:latin typeface="Britannic Bold"/>
              <a:cs typeface="Britannic Bold"/>
            </a:endParaRPr>
          </a:p>
        </p:txBody>
      </p:sp>
      <p:sp>
        <p:nvSpPr>
          <p:cNvPr id="6" name="object 7"/>
          <p:cNvSpPr/>
          <p:nvPr/>
        </p:nvSpPr>
        <p:spPr>
          <a:xfrm>
            <a:off x="6564826" y="0"/>
            <a:ext cx="5584016" cy="751840"/>
          </a:xfrm>
          <a:custGeom>
            <a:avLst/>
            <a:gdLst/>
            <a:ahLst/>
            <a:cxnLst/>
            <a:rect l="l" t="t" r="r" b="b"/>
            <a:pathLst>
              <a:path w="4791709" h="751840">
                <a:moveTo>
                  <a:pt x="0" y="751331"/>
                </a:moveTo>
                <a:lnTo>
                  <a:pt x="4791456" y="751331"/>
                </a:lnTo>
                <a:lnTo>
                  <a:pt x="4791456" y="0"/>
                </a:lnTo>
                <a:lnTo>
                  <a:pt x="0" y="0"/>
                </a:lnTo>
                <a:lnTo>
                  <a:pt x="0" y="751331"/>
                </a:lnTo>
                <a:close/>
              </a:path>
            </a:pathLst>
          </a:custGeom>
          <a:solidFill>
            <a:srgbClr val="FF0000"/>
          </a:solidFill>
        </p:spPr>
        <p:txBody>
          <a:bodyPr wrap="square" lIns="0" tIns="0" rIns="0" bIns="0" rtlCol="0"/>
          <a:lstStyle/>
          <a:p>
            <a:endParaRPr>
              <a:solidFill>
                <a:schemeClr val="accent2">
                  <a:lumMod val="50000"/>
                </a:schemeClr>
              </a:solidFill>
            </a:endParaRPr>
          </a:p>
        </p:txBody>
      </p:sp>
      <p:sp>
        <p:nvSpPr>
          <p:cNvPr id="7" name="object 8"/>
          <p:cNvSpPr txBox="1"/>
          <p:nvPr/>
        </p:nvSpPr>
        <p:spPr>
          <a:xfrm>
            <a:off x="7397409" y="124459"/>
            <a:ext cx="3636948" cy="498213"/>
          </a:xfrm>
          <a:prstGeom prst="rect">
            <a:avLst/>
          </a:prstGeom>
        </p:spPr>
        <p:txBody>
          <a:bodyPr vert="horz" wrap="square" lIns="0" tIns="36195" rIns="0" bIns="0" rtlCol="0">
            <a:spAutoFit/>
          </a:bodyPr>
          <a:lstStyle/>
          <a:p>
            <a:pPr marL="227329" marR="5080" indent="-215265" algn="ctr">
              <a:lnSpc>
                <a:spcPts val="1760"/>
              </a:lnSpc>
              <a:spcBef>
                <a:spcPts val="285"/>
              </a:spcBef>
            </a:pPr>
            <a:r>
              <a:rPr sz="2000" spc="-5" dirty="0">
                <a:solidFill>
                  <a:srgbClr val="001F5F"/>
                </a:solidFill>
                <a:latin typeface="Britannic Bold"/>
                <a:cs typeface="Britannic Bold"/>
              </a:rPr>
              <a:t>Ministry of </a:t>
            </a:r>
            <a:r>
              <a:rPr sz="2000" dirty="0">
                <a:solidFill>
                  <a:srgbClr val="001F5F"/>
                </a:solidFill>
                <a:latin typeface="Britannic Bold"/>
                <a:cs typeface="Britannic Bold"/>
              </a:rPr>
              <a:t>higher</a:t>
            </a:r>
            <a:r>
              <a:rPr sz="2000" spc="-55" dirty="0">
                <a:solidFill>
                  <a:srgbClr val="001F5F"/>
                </a:solidFill>
                <a:latin typeface="Britannic Bold"/>
                <a:cs typeface="Britannic Bold"/>
              </a:rPr>
              <a:t> </a:t>
            </a:r>
            <a:r>
              <a:rPr sz="2000" spc="-5" dirty="0">
                <a:solidFill>
                  <a:srgbClr val="001F5F"/>
                </a:solidFill>
                <a:latin typeface="Britannic Bold"/>
                <a:cs typeface="Britannic Bold"/>
              </a:rPr>
              <a:t>Education  </a:t>
            </a:r>
            <a:r>
              <a:rPr sz="2000" spc="-10" dirty="0">
                <a:solidFill>
                  <a:srgbClr val="001F5F"/>
                </a:solidFill>
                <a:latin typeface="Britannic Bold"/>
                <a:cs typeface="Britannic Bold"/>
              </a:rPr>
              <a:t>and </a:t>
            </a:r>
            <a:r>
              <a:rPr sz="2000" spc="-5" dirty="0">
                <a:solidFill>
                  <a:srgbClr val="001F5F"/>
                </a:solidFill>
                <a:latin typeface="Britannic Bold"/>
                <a:cs typeface="Britannic Bold"/>
              </a:rPr>
              <a:t>Scientific</a:t>
            </a:r>
            <a:r>
              <a:rPr sz="2000" spc="-15" dirty="0">
                <a:solidFill>
                  <a:srgbClr val="001F5F"/>
                </a:solidFill>
                <a:latin typeface="Britannic Bold"/>
                <a:cs typeface="Britannic Bold"/>
              </a:rPr>
              <a:t> </a:t>
            </a:r>
            <a:r>
              <a:rPr sz="2000" spc="-5" dirty="0">
                <a:solidFill>
                  <a:srgbClr val="001F5F"/>
                </a:solidFill>
                <a:latin typeface="Britannic Bold"/>
                <a:cs typeface="Britannic Bold"/>
              </a:rPr>
              <a:t>Research</a:t>
            </a:r>
            <a:endParaRPr sz="2000" dirty="0">
              <a:latin typeface="Britannic Bold"/>
              <a:cs typeface="Britannic Bold"/>
            </a:endParaRPr>
          </a:p>
        </p:txBody>
      </p:sp>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tretch>
            <a:fillRect/>
          </a:stretch>
        </p:blipFill>
        <p:spPr>
          <a:xfrm>
            <a:off x="10226987" y="4878776"/>
            <a:ext cx="1965013" cy="1976437"/>
          </a:xfrm>
          <a:prstGeom prst="rect">
            <a:avLst/>
          </a:prstGeom>
          <a:effectLst>
            <a:outerShdw blurRad="50800" dist="50800" dir="5400000" algn="ctr" rotWithShape="0">
              <a:schemeClr val="bg1">
                <a:alpha val="0"/>
              </a:schemeClr>
            </a:outerShdw>
          </a:effectLst>
        </p:spPr>
      </p:pic>
      <p:sp>
        <p:nvSpPr>
          <p:cNvPr id="9" name="object 6"/>
          <p:cNvSpPr/>
          <p:nvPr/>
        </p:nvSpPr>
        <p:spPr>
          <a:xfrm>
            <a:off x="5582623" y="39308"/>
            <a:ext cx="640508" cy="710657"/>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035251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1324</Words>
  <Application>Microsoft Office PowerPoint</Application>
  <PresentationFormat>Widescreen</PresentationFormat>
  <Paragraphs>176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Learning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Induction of labour(IOL)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Complications of induction of labour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of labour</dc:title>
  <dc:creator>msi</dc:creator>
  <cp:lastModifiedBy>Unknown User</cp:lastModifiedBy>
  <cp:revision>13</cp:revision>
  <dcterms:created xsi:type="dcterms:W3CDTF">2022-03-07T21:03:00Z</dcterms:created>
  <dcterms:modified xsi:type="dcterms:W3CDTF">2022-04-12T18:26:20Z</dcterms:modified>
</cp:coreProperties>
</file>